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  <p:sldId id="271" r:id="rId17"/>
    <p:sldId id="272" r:id="rId18"/>
    <p:sldId id="273" r:id="rId19"/>
    <p:sldId id="274" r:id="rId20"/>
    <p:sldId id="280" r:id="rId21"/>
    <p:sldId id="276" r:id="rId22"/>
    <p:sldId id="277" r:id="rId23"/>
    <p:sldId id="278" r:id="rId24"/>
    <p:sldId id="279" r:id="rId25"/>
    <p:sldId id="285" r:id="rId26"/>
    <p:sldId id="281" r:id="rId27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3585" autoAdjust="0"/>
  </p:normalViewPr>
  <p:slideViewPr>
    <p:cSldViewPr snapToGrid="0" snapToObjects="1">
      <p:cViewPr varScale="1">
        <p:scale>
          <a:sx n="105" d="100"/>
          <a:sy n="105" d="100"/>
        </p:scale>
        <p:origin x="18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19CE9-E639-4AFC-A073-C0BEB6B7F293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E82F8-8FB8-4482-97F2-F323E38E2D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20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/>
              <a:t>GigaScience</a:t>
            </a:r>
            <a:r>
              <a:rPr kumimoji="1" lang="en-US" altLang="zh-CN" dirty="0"/>
              <a:t> is an open access, open data, open peer-review journal focusing on big data research from the life and biomedical sciences. We are cooperated by BGI and Oxford University Press. Unlike other traditional journals, </a:t>
            </a:r>
            <a:r>
              <a:rPr kumimoji="1" lang="en-US" altLang="zh-CN" dirty="0" err="1"/>
              <a:t>GigaScience</a:t>
            </a:r>
            <a:r>
              <a:rPr kumimoji="1" lang="en-US" altLang="zh-CN" dirty="0"/>
              <a:t> integrates and publishes all research objects to maximize reproducibility, transparency and reuse. The main difference is We publish the dataset which related to the manuscript in our data publishing platform </a:t>
            </a:r>
            <a:r>
              <a:rPr kumimoji="1" lang="en-US" altLang="zh-CN" dirty="0" err="1"/>
              <a:t>gigadb</a:t>
            </a:r>
            <a:r>
              <a:rPr kumimoji="1" lang="en-US" altLang="zh-CN" dirty="0"/>
              <a:t>. also we have some other features </a:t>
            </a:r>
            <a:r>
              <a:rPr kumimoji="1" lang="en-US" altLang="zh-CN" dirty="0" err="1"/>
              <a:t>e.g</a:t>
            </a:r>
            <a:r>
              <a:rPr kumimoji="1" lang="en-US" altLang="zh-CN" dirty="0"/>
              <a:t>  share the preprints of papers under review in </a:t>
            </a:r>
            <a:r>
              <a:rPr kumimoji="1" lang="en-US" altLang="zh-CN" dirty="0" err="1"/>
              <a:t>biorxiv</a:t>
            </a:r>
            <a:r>
              <a:rPr kumimoji="1" lang="en-US" altLang="zh-CN" dirty="0"/>
              <a:t>, open workflow and </a:t>
            </a:r>
            <a:r>
              <a:rPr kumimoji="1" lang="en-US" altLang="zh-CN" dirty="0" err="1"/>
              <a:t>pipline</a:t>
            </a:r>
            <a:r>
              <a:rPr kumimoji="1" lang="en-US" altLang="zh-CN" dirty="0"/>
              <a:t> in the </a:t>
            </a:r>
            <a:r>
              <a:rPr kumimoji="1" lang="en-US" altLang="zh-CN" dirty="0" err="1"/>
              <a:t>gigagalxy</a:t>
            </a:r>
            <a:r>
              <a:rPr kumimoji="1" lang="en-US" altLang="zh-CN" dirty="0"/>
              <a:t>, open manuscript peer review in the </a:t>
            </a:r>
            <a:r>
              <a:rPr kumimoji="1" lang="en-US" altLang="zh-CN" dirty="0" err="1"/>
              <a:t>publons</a:t>
            </a:r>
            <a:r>
              <a:rPr kumimoji="1" lang="en-US" altLang="zh-CN" dirty="0"/>
              <a:t> etc.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73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80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Here we embed the </a:t>
            </a:r>
            <a:r>
              <a:rPr kumimoji="1" lang="en-US" altLang="zh-CN" dirty="0" err="1"/>
              <a:t>sketchfab</a:t>
            </a:r>
            <a:r>
              <a:rPr kumimoji="1" lang="en-US" altLang="zh-CN" dirty="0"/>
              <a:t> widget, that can display the 3d models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gigadb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dataset</a:t>
            </a:r>
            <a:r>
              <a:rPr kumimoji="1" lang="zh-CN" altLang="en-US" dirty="0"/>
              <a:t> </a:t>
            </a:r>
            <a:r>
              <a:rPr kumimoji="1" lang="en-US" altLang="zh-CN" dirty="0"/>
              <a:t>page, user can directly play this image model.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049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For example we published the RNA extraction experiment protocol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568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Kiwifruit genome dataset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89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 embed the </a:t>
            </a:r>
            <a:r>
              <a:rPr kumimoji="1" lang="en-US" altLang="zh-CN" dirty="0" err="1"/>
              <a:t>protocol.io</a:t>
            </a:r>
            <a:r>
              <a:rPr kumimoji="1" lang="en-US" altLang="zh-CN" dirty="0"/>
              <a:t> widget in the dataset page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039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protocol will show users how to reproduce the results. This example is do the illumine raw reads cleaning.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721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For the software dataset, like this dataset, it’s the tool for genome annotation generator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711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On the dataset page, we embed the code ocean widget. Which already implement the software with input files. So users can </a:t>
            </a:r>
            <a:r>
              <a:rPr kumimoji="1" lang="en-US" altLang="zh-CN" dirty="0" err="1"/>
              <a:t>eaisy</a:t>
            </a:r>
            <a:r>
              <a:rPr kumimoji="1" lang="en-US" altLang="zh-CN" dirty="0"/>
              <a:t> run it, just click the button. And get the result file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909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 have the sample map browser, user can easily find the sample with the geographic location information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249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缩略图</a:t>
            </a:r>
            <a:r>
              <a:rPr kumimoji="1" lang="en-US" altLang="zh-CN" dirty="0"/>
              <a:t>,</a:t>
            </a:r>
            <a:r>
              <a:rPr kumimoji="1" lang="zh-CN" altLang="en-US" dirty="0"/>
              <a:t> 缩放比例， 编辑</a:t>
            </a:r>
            <a:r>
              <a:rPr kumimoji="1" lang="en-US" altLang="zh-CN" dirty="0"/>
              <a:t>metadata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706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Lots of scientific research results can’t be reproducible</a:t>
            </a:r>
            <a:r>
              <a:rPr kumimoji="1" lang="zh-CN" altLang="en-US" dirty="0"/>
              <a:t>  </a:t>
            </a:r>
            <a:r>
              <a:rPr lang="en-US" altLang="zh-C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prə'praɪət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C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zh-C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rɪ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5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缩放功能</a:t>
            </a:r>
            <a:r>
              <a:rPr kumimoji="1" lang="en-US" altLang="zh-CN" dirty="0"/>
              <a:t>,</a:t>
            </a:r>
            <a:r>
              <a:rPr kumimoji="1" lang="zh-CN" altLang="en-US" dirty="0"/>
              <a:t> 乳腺癌病人淋巴结部位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161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kumimoji="1" lang="en-US" altLang="zh-CN" dirty="0"/>
              <a:t>Reduce </a:t>
            </a:r>
            <a:r>
              <a:rPr lang="en-US" altLang="zh-C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frɔːd</a:t>
            </a:r>
            <a:endParaRPr kumimoji="1" lang="en-US" altLang="zh-CN" dirty="0"/>
          </a:p>
          <a:p>
            <a:pPr marL="228600" indent="-228600">
              <a:buAutoNum type="arabicPeriod"/>
            </a:pPr>
            <a:r>
              <a:rPr kumimoji="1" lang="en-US" altLang="zh-CN" dirty="0"/>
              <a:t>Spot errors before publication, the reviewer and curator can check the data</a:t>
            </a:r>
          </a:p>
          <a:p>
            <a:pPr marL="228600" indent="-228600">
              <a:buAutoNum type="arabicPeriod"/>
            </a:pPr>
            <a:r>
              <a:rPr kumimoji="1" lang="en-US" altLang="zh-CN" dirty="0"/>
              <a:t>More organized data with the structured metadata</a:t>
            </a:r>
          </a:p>
          <a:p>
            <a:pPr marL="228600" indent="-228600">
              <a:buAutoNum type="arabicPeriod"/>
            </a:pPr>
            <a:r>
              <a:rPr kumimoji="1" lang="zh-CN" altLang="en-US" dirty="0"/>
              <a:t>激励鼓励数据生产者和分享者</a:t>
            </a:r>
            <a:endParaRPr kumimoji="1" lang="en-US" altLang="zh-CN" dirty="0"/>
          </a:p>
          <a:p>
            <a:pPr marL="228600" indent="-228600">
              <a:buAutoNum type="arabicPeriod"/>
            </a:pPr>
            <a:r>
              <a:rPr kumimoji="1" lang="zh-CN" altLang="en-US" dirty="0"/>
              <a:t>增强数据的可视性</a:t>
            </a:r>
            <a:endParaRPr kumimoji="1" lang="en-US" altLang="zh-CN" dirty="0"/>
          </a:p>
          <a:p>
            <a:pPr marL="228600" indent="-228600">
              <a:buAutoNum type="arabicPeriod"/>
            </a:pPr>
            <a:r>
              <a:rPr kumimoji="1" lang="zh-CN" altLang="en-US" dirty="0"/>
              <a:t>更好的展示科学论文，以及增强数据，结论，研究的互动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118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How </a:t>
            </a:r>
            <a:r>
              <a:rPr kumimoji="1" lang="en-US" altLang="zh-CN" dirty="0" err="1"/>
              <a:t>GigaDB</a:t>
            </a:r>
            <a:r>
              <a:rPr kumimoji="1" lang="en-US" altLang="zh-CN" dirty="0"/>
              <a:t> can solve those issues</a:t>
            </a:r>
          </a:p>
          <a:p>
            <a:pPr marL="228600" indent="-228600">
              <a:buAutoNum type="arabicPeriod"/>
            </a:pPr>
            <a:r>
              <a:rPr kumimoji="1" lang="en-US" altLang="zh-CN" dirty="0"/>
              <a:t>Identify and mandate field specific and send to the stable public repositories. If the data is sequencing data, will send to INSDC databases, ENA/SRA</a:t>
            </a:r>
          </a:p>
          <a:p>
            <a:pPr marL="228600" indent="-228600">
              <a:buAutoNum type="arabicPeriod"/>
            </a:pPr>
            <a:r>
              <a:rPr kumimoji="1" lang="en-US" altLang="zh-CN" dirty="0"/>
              <a:t>Provide</a:t>
            </a:r>
            <a:r>
              <a:rPr kumimoji="1" lang="zh-CN" altLang="en-US" dirty="0"/>
              <a:t> </a:t>
            </a:r>
            <a:r>
              <a:rPr kumimoji="1" lang="en-US" altLang="zh-CN" dirty="0"/>
              <a:t>hosting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things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don’t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public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repository</a:t>
            </a:r>
          </a:p>
          <a:p>
            <a:pPr marL="228600" indent="-228600">
              <a:buAutoNum type="arabicPeriod"/>
            </a:pP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provide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detail</a:t>
            </a:r>
            <a:r>
              <a:rPr kumimoji="1" lang="zh-CN" altLang="en-US" dirty="0"/>
              <a:t> </a:t>
            </a:r>
            <a:r>
              <a:rPr kumimoji="1" lang="en-US" altLang="zh-CN" dirty="0"/>
              <a:t>guideline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checklists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submitter</a:t>
            </a:r>
          </a:p>
          <a:p>
            <a:pPr marL="228600" indent="-228600">
              <a:buAutoNum type="arabicPeriod"/>
            </a:pP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curation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help</a:t>
            </a:r>
            <a:r>
              <a:rPr kumimoji="1" lang="zh-CN" altLang="en-US" dirty="0"/>
              <a:t> </a:t>
            </a:r>
            <a:r>
              <a:rPr kumimoji="1" lang="en-US" altLang="zh-CN" dirty="0"/>
              <a:t>author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submit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076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workflow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shows</a:t>
            </a:r>
            <a:r>
              <a:rPr kumimoji="1" lang="zh-CN" altLang="en-US" dirty="0"/>
              <a:t> </a:t>
            </a: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publishing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services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integrate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journal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publication.</a:t>
            </a:r>
            <a:r>
              <a:rPr kumimoji="1" lang="zh-CN" altLang="en-US" dirty="0"/>
              <a:t> </a:t>
            </a:r>
            <a:r>
              <a:rPr kumimoji="1" lang="en-US" altLang="zh-CN" dirty="0"/>
              <a:t>When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author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submit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manuscript,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dirty="0"/>
              <a:t>ask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them</a:t>
            </a:r>
            <a:r>
              <a:rPr kumimoji="1" lang="zh-CN" altLang="en-US" dirty="0"/>
              <a:t> </a:t>
            </a:r>
            <a:r>
              <a:rPr kumimoji="1" lang="en-US" altLang="zh-CN" dirty="0"/>
              <a:t>submit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dataset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manuscript.</a:t>
            </a:r>
          </a:p>
          <a:p>
            <a:r>
              <a:rPr kumimoji="1" lang="en-US" altLang="zh-CN" dirty="0"/>
              <a:t>When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manuscipt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prepare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publish,</a:t>
            </a:r>
            <a:r>
              <a:rPr kumimoji="1" lang="zh-CN" altLang="en-US" dirty="0"/>
              <a:t> </a:t>
            </a:r>
            <a:r>
              <a:rPr kumimoji="1" lang="en-US" altLang="zh-CN" dirty="0"/>
              <a:t>curators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pull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metadata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accepted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manuscripts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747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Biocurators in our team will read the methods and results sections to ensure that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073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To implement the FAIR principle in </a:t>
            </a:r>
            <a:r>
              <a:rPr kumimoji="1" lang="en-US" altLang="zh-CN" dirty="0" err="1"/>
              <a:t>GigaDB</a:t>
            </a:r>
            <a:r>
              <a:rPr kumimoji="1" lang="en-US" altLang="zh-CN" dirty="0"/>
              <a:t>, we design the functions and works with other service platforms e.g.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717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Google </a:t>
            </a:r>
            <a:r>
              <a:rPr kumimoji="1" lang="en-US" altLang="zh-CN" dirty="0" err="1"/>
              <a:t>schema.org</a:t>
            </a:r>
            <a:r>
              <a:rPr kumimoji="1" lang="en-US" altLang="zh-CN" dirty="0"/>
              <a:t> dataset search standard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28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Annotation, Variant, CDS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575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image dataset, like this one Micro-CT image for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SouthAfrican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hermit crab dataset, we published last year. On the dataset page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E82F8-8FB8-4482-97F2-F323E38E2D7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54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22" name="副标题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32FD-C428-7C4D-A9D0-82B18F7E4CC0}" type="datetimeFigureOut">
              <a:rPr kumimoji="1" lang="zh-CN" altLang="en-US" smtClean="0"/>
              <a:t>2019/9/19</a:t>
            </a:fld>
            <a:endParaRPr kumimoji="1" lang="zh-CN" altLang="en-US"/>
          </a:p>
        </p:txBody>
      </p:sp>
      <p:sp>
        <p:nvSpPr>
          <p:cNvPr id="20" name="页脚占位符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椭圆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椭圆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二级</a:t>
            </a:r>
          </a:p>
          <a:p>
            <a:pPr lvl="2" eaLnBrk="1" latinLnBrk="0" hangingPunct="1"/>
            <a:r>
              <a:rPr lang="zh-CN" altLang="en-US"/>
              <a:t>三级</a:t>
            </a:r>
          </a:p>
          <a:p>
            <a:pPr lvl="3" eaLnBrk="1" latinLnBrk="0" hangingPunct="1"/>
            <a:r>
              <a:rPr lang="zh-CN" altLang="en-US"/>
              <a:t>四级</a:t>
            </a:r>
          </a:p>
          <a:p>
            <a:pPr lvl="4" eaLnBrk="1" latinLnBrk="0" hangingPunct="1"/>
            <a:r>
              <a:rPr lang="zh-CN" altLang="en-US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32FD-C428-7C4D-A9D0-82B18F7E4CC0}" type="datetimeFigureOut">
              <a:rPr kumimoji="1" lang="zh-CN" altLang="en-US" smtClean="0"/>
              <a:t>2019/9/19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0B9B-D70D-D04D-B041-B144D9521F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二级</a:t>
            </a:r>
          </a:p>
          <a:p>
            <a:pPr lvl="2" eaLnBrk="1" latinLnBrk="0" hangingPunct="1"/>
            <a:r>
              <a:rPr lang="zh-CN" altLang="en-US"/>
              <a:t>三级</a:t>
            </a:r>
          </a:p>
          <a:p>
            <a:pPr lvl="3" eaLnBrk="1" latinLnBrk="0" hangingPunct="1"/>
            <a:r>
              <a:rPr lang="zh-CN" altLang="en-US"/>
              <a:t>四级</a:t>
            </a:r>
          </a:p>
          <a:p>
            <a:pPr lvl="4" eaLnBrk="1" latinLnBrk="0" hangingPunct="1"/>
            <a:r>
              <a:rPr lang="zh-CN" altLang="en-US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32FD-C428-7C4D-A9D0-82B18F7E4CC0}" type="datetimeFigureOut">
              <a:rPr kumimoji="1" lang="zh-CN" altLang="en-US" smtClean="0"/>
              <a:t>2019/9/19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0B9B-D70D-D04D-B041-B144D9521F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二级</a:t>
            </a:r>
          </a:p>
          <a:p>
            <a:pPr lvl="2" eaLnBrk="1" latinLnBrk="0" hangingPunct="1"/>
            <a:r>
              <a:rPr lang="zh-CN" altLang="en-US"/>
              <a:t>三级</a:t>
            </a:r>
          </a:p>
          <a:p>
            <a:pPr lvl="3" eaLnBrk="1" latinLnBrk="0" hangingPunct="1"/>
            <a:r>
              <a:rPr lang="zh-CN" altLang="en-US"/>
              <a:t>四级</a:t>
            </a:r>
          </a:p>
          <a:p>
            <a:pPr lvl="4" eaLnBrk="1" latinLnBrk="0" hangingPunct="1"/>
            <a:r>
              <a:rPr lang="zh-CN" altLang="en-US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32FD-C428-7C4D-A9D0-82B18F7E4CC0}" type="datetimeFigureOut">
              <a:rPr kumimoji="1" lang="zh-CN" altLang="en-US" smtClean="0"/>
              <a:t>2019/9/19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0B9B-D70D-D04D-B041-B144D9521F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32FD-C428-7C4D-A9D0-82B18F7E4CC0}" type="datetimeFigureOut">
              <a:rPr kumimoji="1" lang="zh-CN" altLang="en-US" smtClean="0"/>
              <a:t>2019/9/19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0B9B-D70D-D04D-B041-B144D9521F1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椭圆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椭圆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二级</a:t>
            </a:r>
          </a:p>
          <a:p>
            <a:pPr lvl="2" eaLnBrk="1" latinLnBrk="0" hangingPunct="1"/>
            <a:r>
              <a:rPr lang="zh-CN" altLang="en-US"/>
              <a:t>三级</a:t>
            </a:r>
          </a:p>
          <a:p>
            <a:pPr lvl="3" eaLnBrk="1" latinLnBrk="0" hangingPunct="1"/>
            <a:r>
              <a:rPr lang="zh-CN" altLang="en-US"/>
              <a:t>四级</a:t>
            </a:r>
          </a:p>
          <a:p>
            <a:pPr lvl="4" eaLnBrk="1" latinLnBrk="0" hangingPunct="1"/>
            <a:r>
              <a:rPr lang="zh-CN" altLang="en-US"/>
              <a:t>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二级</a:t>
            </a:r>
          </a:p>
          <a:p>
            <a:pPr lvl="2" eaLnBrk="1" latinLnBrk="0" hangingPunct="1"/>
            <a:r>
              <a:rPr lang="zh-CN" altLang="en-US"/>
              <a:t>三级</a:t>
            </a:r>
          </a:p>
          <a:p>
            <a:pPr lvl="3" eaLnBrk="1" latinLnBrk="0" hangingPunct="1"/>
            <a:r>
              <a:rPr lang="zh-CN" altLang="en-US"/>
              <a:t>四级</a:t>
            </a:r>
          </a:p>
          <a:p>
            <a:pPr lvl="4" eaLnBrk="1" latinLnBrk="0" hangingPunct="1"/>
            <a:r>
              <a:rPr lang="zh-CN" altLang="en-US"/>
              <a:t>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32FD-C428-7C4D-A9D0-82B18F7E4CC0}" type="datetimeFigureOut">
              <a:rPr kumimoji="1" lang="zh-CN" altLang="en-US" smtClean="0"/>
              <a:t>2019/9/19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0B9B-D70D-D04D-B041-B144D9521F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二级</a:t>
            </a:r>
          </a:p>
          <a:p>
            <a:pPr lvl="2" eaLnBrk="1" latinLnBrk="0" hangingPunct="1"/>
            <a:r>
              <a:rPr lang="zh-CN" altLang="en-US"/>
              <a:t>三级</a:t>
            </a:r>
          </a:p>
          <a:p>
            <a:pPr lvl="3" eaLnBrk="1" latinLnBrk="0" hangingPunct="1"/>
            <a:r>
              <a:rPr lang="zh-CN" altLang="en-US"/>
              <a:t>四级</a:t>
            </a:r>
          </a:p>
          <a:p>
            <a:pPr lvl="4" eaLnBrk="1" latinLnBrk="0" hangingPunct="1"/>
            <a:r>
              <a:rPr lang="zh-CN" altLang="en-US"/>
              <a:t>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二级</a:t>
            </a:r>
          </a:p>
          <a:p>
            <a:pPr lvl="2" eaLnBrk="1" latinLnBrk="0" hangingPunct="1"/>
            <a:r>
              <a:rPr lang="zh-CN" altLang="en-US"/>
              <a:t>三级</a:t>
            </a:r>
          </a:p>
          <a:p>
            <a:pPr lvl="3" eaLnBrk="1" latinLnBrk="0" hangingPunct="1"/>
            <a:r>
              <a:rPr lang="zh-CN" altLang="en-US"/>
              <a:t>四级</a:t>
            </a:r>
          </a:p>
          <a:p>
            <a:pPr lvl="4" eaLnBrk="1" latinLnBrk="0" hangingPunct="1"/>
            <a:r>
              <a:rPr lang="zh-CN" altLang="en-US"/>
              <a:t>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32FD-C428-7C4D-A9D0-82B18F7E4CC0}" type="datetimeFigureOut">
              <a:rPr kumimoji="1" lang="zh-CN" altLang="en-US" smtClean="0"/>
              <a:t>2019/9/19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0B9B-D70D-D04D-B041-B144D9521F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32FD-C428-7C4D-A9D0-82B18F7E4CC0}" type="datetimeFigureOut">
              <a:rPr kumimoji="1" lang="zh-CN" altLang="en-US" smtClean="0"/>
              <a:t>2019/9/19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0B9B-D70D-D04D-B041-B144D9521F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32FD-C428-7C4D-A9D0-82B18F7E4CC0}" type="datetimeFigureOut">
              <a:rPr kumimoji="1" lang="zh-CN" altLang="en-US" smtClean="0"/>
              <a:t>2019/9/19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0B9B-D70D-D04D-B041-B144D9521F1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二级</a:t>
            </a:r>
          </a:p>
          <a:p>
            <a:pPr lvl="2" eaLnBrk="1" latinLnBrk="0" hangingPunct="1"/>
            <a:r>
              <a:rPr lang="zh-CN" altLang="en-US"/>
              <a:t>三级</a:t>
            </a:r>
          </a:p>
          <a:p>
            <a:pPr lvl="3" eaLnBrk="1" latinLnBrk="0" hangingPunct="1"/>
            <a:r>
              <a:rPr lang="zh-CN" altLang="en-US"/>
              <a:t>四级</a:t>
            </a:r>
          </a:p>
          <a:p>
            <a:pPr lvl="4" eaLnBrk="1" latinLnBrk="0" hangingPunct="1"/>
            <a:r>
              <a:rPr lang="zh-CN" altLang="en-US"/>
              <a:t>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32FD-C428-7C4D-A9D0-82B18F7E4CC0}" type="datetimeFigureOut">
              <a:rPr kumimoji="1" lang="zh-CN" altLang="en-US" smtClean="0"/>
              <a:t>2019/9/19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0B9B-D70D-D04D-B041-B144D9521F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32FD-C428-7C4D-A9D0-82B18F7E4CC0}" type="datetimeFigureOut">
              <a:rPr kumimoji="1" lang="zh-CN" altLang="en-US" smtClean="0"/>
              <a:t>2019/9/19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0B9B-D70D-D04D-B041-B144D9521F1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CN" altLang="en-US"/>
              <a:t>将图片拖动到占位符，或单击添加图标</a:t>
            </a:r>
            <a:endParaRPr kumimoji="0" lang="en-US" dirty="0"/>
          </a:p>
        </p:txBody>
      </p:sp>
      <p:sp>
        <p:nvSpPr>
          <p:cNvPr id="9" name="进程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进程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饼图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椭圆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同心圆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二级</a:t>
            </a:r>
          </a:p>
          <a:p>
            <a:pPr lvl="2" eaLnBrk="1" latinLnBrk="0" hangingPunct="1"/>
            <a:r>
              <a:rPr kumimoji="0" lang="zh-CN" altLang="en-US"/>
              <a:t>三级</a:t>
            </a:r>
          </a:p>
          <a:p>
            <a:pPr lvl="3" eaLnBrk="1" latinLnBrk="0" hangingPunct="1"/>
            <a:r>
              <a:rPr kumimoji="0" lang="zh-CN" altLang="en-US"/>
              <a:t>四级</a:t>
            </a:r>
          </a:p>
          <a:p>
            <a:pPr lvl="4" eaLnBrk="1" latinLnBrk="0" hangingPunct="1"/>
            <a:r>
              <a:rPr kumimoji="0" lang="zh-CN" altLang="en-US"/>
              <a:t>五级</a:t>
            </a:r>
            <a:endParaRPr kumimoji="0" lang="en-US"/>
          </a:p>
        </p:txBody>
      </p:sp>
      <p:sp>
        <p:nvSpPr>
          <p:cNvPr id="24" name="日期占位符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82A32FD-C428-7C4D-A9D0-82B18F7E4CC0}" type="datetimeFigureOut">
              <a:rPr kumimoji="1" lang="zh-CN" altLang="en-US" smtClean="0"/>
              <a:t>2019/9/19</a:t>
            </a:fld>
            <a:endParaRPr kumimoji="1"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1" lang="zh-CN" altLang="en-US"/>
          </a:p>
        </p:txBody>
      </p:sp>
      <p:sp>
        <p:nvSpPr>
          <p:cNvPr id="22" name="幻灯片编号占位符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F1600B9B-D70D-D04D-B041-B144D9521F1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rotocols.io/" TargetMode="Externa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5524/100439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igadb.org/site/guid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igadb.org/site/guid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tif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32560" y="1577148"/>
            <a:ext cx="7406640" cy="1472184"/>
          </a:xfrm>
        </p:spPr>
        <p:txBody>
          <a:bodyPr>
            <a:normAutofit fontScale="90000"/>
          </a:bodyPr>
          <a:lstStyle/>
          <a:p>
            <a:r>
              <a:rPr lang="en" altLang="zh-CN" dirty="0">
                <a:effectLst/>
              </a:rPr>
              <a:t>Data curation and new </a:t>
            </a:r>
            <a:r>
              <a:rPr lang="en-US" altLang="zh-CN" dirty="0">
                <a:effectLst/>
              </a:rPr>
              <a:t>visualization</a:t>
            </a:r>
            <a:r>
              <a:rPr lang="en" altLang="zh-CN" dirty="0">
                <a:effectLst/>
              </a:rPr>
              <a:t> tools in </a:t>
            </a:r>
            <a:r>
              <a:rPr lang="en" altLang="zh-CN" dirty="0" err="1">
                <a:effectLst/>
              </a:rPr>
              <a:t>GigaDB</a:t>
            </a:r>
            <a:r>
              <a:rPr lang="en" altLang="zh-CN" dirty="0">
                <a:effectLst/>
              </a:rPr>
              <a:t> to promote FAIR and trustworthiness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32560" y="3808668"/>
            <a:ext cx="7406640" cy="1752600"/>
          </a:xfrm>
        </p:spPr>
        <p:txBody>
          <a:bodyPr/>
          <a:lstStyle/>
          <a:p>
            <a:r>
              <a:rPr kumimoji="1" lang="en-US" altLang="zh-CN" dirty="0" err="1"/>
              <a:t>SiZhe</a:t>
            </a:r>
            <a:r>
              <a:rPr kumimoji="1" lang="en-US" altLang="zh-CN" dirty="0"/>
              <a:t> Xiao - Jesse</a:t>
            </a:r>
          </a:p>
          <a:p>
            <a:r>
              <a:rPr kumimoji="1" lang="en-US" altLang="zh-CN" i="1" dirty="0" err="1"/>
              <a:t>GigaScience</a:t>
            </a:r>
            <a:endParaRPr kumimoji="1" lang="en-US" altLang="zh-CN" i="1" dirty="0"/>
          </a:p>
          <a:p>
            <a:r>
              <a:rPr kumimoji="1" lang="en-US" altLang="zh-CN" dirty="0"/>
              <a:t>#CODATA 2019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3731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C0756-DD16-41F5-95F6-A69A3537C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85B4E7-B581-4826-94D7-CAE69406C289}"/>
              </a:ext>
            </a:extLst>
          </p:cNvPr>
          <p:cNvSpPr txBox="1"/>
          <p:nvPr/>
        </p:nvSpPr>
        <p:spPr>
          <a:xfrm>
            <a:off x="6923546" y="475750"/>
            <a:ext cx="1902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imaging dataset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AFAAB-3DE5-4FDC-8D28-6F2C8C6D4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" y="814305"/>
            <a:ext cx="8518052" cy="605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97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EC64F7-40CE-442B-8725-864BB7C77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297554"/>
            <a:ext cx="8752114" cy="642914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0ACD13B-578A-4480-8F0E-F94D2FFEF78E}"/>
              </a:ext>
            </a:extLst>
          </p:cNvPr>
          <p:cNvSpPr/>
          <p:nvPr/>
        </p:nvSpPr>
        <p:spPr>
          <a:xfrm>
            <a:off x="2218609" y="2825871"/>
            <a:ext cx="807543" cy="480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55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067F89-18A1-4D2F-A20B-F196C9E8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3" y="926275"/>
            <a:ext cx="4615952" cy="2747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259D0-C2BC-4AE9-892C-B3F1D18360A8}"/>
              </a:ext>
            </a:extLst>
          </p:cNvPr>
          <p:cNvSpPr txBox="1"/>
          <p:nvPr/>
        </p:nvSpPr>
        <p:spPr>
          <a:xfrm>
            <a:off x="1240605" y="32352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viewer tab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54765F6-1D55-4A4B-9F67-0C01A51EE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517" y="2010475"/>
            <a:ext cx="2786229" cy="5790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4237514-4DC0-E445-BB19-3531CA1CC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990229"/>
            <a:ext cx="4314875" cy="264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82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62" y="1045651"/>
            <a:ext cx="2052237" cy="4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creen Shot 2016-06-22 at 17.41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50" y="1557338"/>
            <a:ext cx="6011863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971513" y="1052513"/>
            <a:ext cx="54841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First journal with deep integration with 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5861013" y="1773238"/>
            <a:ext cx="21755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Launched 2</a:t>
            </a:r>
            <a:r>
              <a:rPr lang="en-US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June 2016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54075" y="314325"/>
            <a:ext cx="80677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Reward better handling of “wet” protocols…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215988" y="4797425"/>
            <a:ext cx="75704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Create, share, modify forkeable protocols in repo.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Download &amp; run on smartphone app.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Get discoverability, credit, DOIs for sharing methods.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Create your own, or let us set up &amp; you claim.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859175" y="6308725"/>
            <a:ext cx="2620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http://protocols.io/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0469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F699E8-66A3-473D-879F-3C640CB4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63" y="799200"/>
            <a:ext cx="8855259" cy="55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95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A247-2D5A-4BF4-A2C0-3A2F1C51C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85E2D-045B-444C-A182-2689EAF58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9" y="831170"/>
            <a:ext cx="9203321" cy="55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53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B30F4FE-1D96-7841-9262-409027C94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63" y="0"/>
            <a:ext cx="8902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93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652723A-82FC-E648-B51A-AE729638C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0918" y="1301276"/>
            <a:ext cx="7544318" cy="5242029"/>
          </a:xfr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E1FDFC6-50C8-D843-9647-4E464B552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045" y="189118"/>
            <a:ext cx="1465826" cy="8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89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0D97C29-1062-934B-A14E-0D57D49D1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077239" cy="3767494"/>
          </a:xfr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67465CAE-BDF5-9245-92EF-105371BC6353}"/>
              </a:ext>
            </a:extLst>
          </p:cNvPr>
          <p:cNvSpPr/>
          <p:nvPr/>
        </p:nvSpPr>
        <p:spPr>
          <a:xfrm>
            <a:off x="4203864" y="534390"/>
            <a:ext cx="1567542" cy="605641"/>
          </a:xfrm>
          <a:prstGeom prst="ellipse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5F19742-633E-AC4D-B193-780150677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4875"/>
            <a:ext cx="6279157" cy="376749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4245059-553D-024B-9EBE-1F1972656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239" y="291203"/>
            <a:ext cx="2951922" cy="5903844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E889A7A3-C969-8C4B-A4A1-5F1A490BC765}"/>
              </a:ext>
            </a:extLst>
          </p:cNvPr>
          <p:cNvSpPr/>
          <p:nvPr/>
        </p:nvSpPr>
        <p:spPr>
          <a:xfrm>
            <a:off x="6721434" y="1828798"/>
            <a:ext cx="1698171" cy="439387"/>
          </a:xfrm>
          <a:prstGeom prst="ellipse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8E424FA-8CEB-2047-A4A1-9F888F9551D6}"/>
              </a:ext>
            </a:extLst>
          </p:cNvPr>
          <p:cNvSpPr/>
          <p:nvPr/>
        </p:nvSpPr>
        <p:spPr>
          <a:xfrm>
            <a:off x="417689" y="0"/>
            <a:ext cx="598311" cy="291203"/>
          </a:xfrm>
          <a:prstGeom prst="ellipse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7552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E5DB27B-5503-F348-9B5C-E2AFA72B3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2504"/>
            <a:ext cx="9144000" cy="398801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46A65A4-D926-C344-B10F-07F29DDCD81C}"/>
              </a:ext>
            </a:extLst>
          </p:cNvPr>
          <p:cNvSpPr/>
          <p:nvPr/>
        </p:nvSpPr>
        <p:spPr>
          <a:xfrm>
            <a:off x="1156115" y="1007483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Map Browser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12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988" y="274638"/>
            <a:ext cx="7498080" cy="1143000"/>
          </a:xfrm>
        </p:spPr>
        <p:txBody>
          <a:bodyPr/>
          <a:lstStyle/>
          <a:p>
            <a:r>
              <a:rPr kumimoji="1"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GigaScience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336" y="1277023"/>
            <a:ext cx="4615664" cy="4761827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152439" y="1362076"/>
            <a:ext cx="308936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GigaScience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an open access, open data, open peer-review journal focusing on ‘big data’ research from the life and biomedical sciences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图片 7" descr="屏幕快照 2017-10-07 下午9.33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84" y="4215647"/>
            <a:ext cx="2325859" cy="1187157"/>
          </a:xfrm>
          <a:prstGeom prst="rect">
            <a:avLst/>
          </a:prstGeom>
        </p:spPr>
      </p:pic>
      <p:pic>
        <p:nvPicPr>
          <p:cNvPr id="9" name="图片 8" descr="下载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39" y="3223401"/>
            <a:ext cx="2165350" cy="68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59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8893ECD-B477-EE43-9611-7C0001231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4856"/>
            <a:ext cx="9144000" cy="426624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A63682E8-D00E-6340-BC64-6BE93986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723" y="295399"/>
            <a:ext cx="7498080" cy="1143000"/>
          </a:xfrm>
        </p:spPr>
        <p:txBody>
          <a:bodyPr/>
          <a:lstStyle/>
          <a:p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GigaGalaxy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Platform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33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637FCF-B0BA-B34C-AA33-7FC3FC5AE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411" y="96509"/>
            <a:ext cx="7498080" cy="1143000"/>
          </a:xfrm>
        </p:spPr>
        <p:txBody>
          <a:bodyPr/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Giga-OMERO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9349A7-FD38-284A-8B85-2633A4C0E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411" y="1132588"/>
            <a:ext cx="7267699" cy="545077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82C1003-4549-A74B-B9C1-86C19D9B8489}"/>
              </a:ext>
            </a:extLst>
          </p:cNvPr>
          <p:cNvSpPr txBox="1"/>
          <p:nvPr/>
        </p:nvSpPr>
        <p:spPr>
          <a:xfrm>
            <a:off x="4928260" y="66800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released yet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A5972CE-5B67-084E-A075-366A7CE82CF2}"/>
              </a:ext>
            </a:extLst>
          </p:cNvPr>
          <p:cNvSpPr/>
          <p:nvPr/>
        </p:nvSpPr>
        <p:spPr>
          <a:xfrm>
            <a:off x="4502426" y="4472609"/>
            <a:ext cx="1739348" cy="7255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7A3552-753B-484F-A326-9162D0642C31}"/>
              </a:ext>
            </a:extLst>
          </p:cNvPr>
          <p:cNvSpPr txBox="1"/>
          <p:nvPr/>
        </p:nvSpPr>
        <p:spPr>
          <a:xfrm>
            <a:off x="4533750" y="4573777"/>
            <a:ext cx="191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Big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image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file</a:t>
            </a:r>
          </a:p>
          <a:p>
            <a:r>
              <a:rPr kumimoji="1" lang="en-US" altLang="zh-CN" sz="1400" dirty="0"/>
              <a:t>average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size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&gt;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2G</a:t>
            </a:r>
            <a:endParaRPr kumimoji="1" lang="zh-CN" altLang="en-US" sz="1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9E7128-6A48-8B44-9561-0223E1D7D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457" y="238770"/>
            <a:ext cx="2176263" cy="7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82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D53B-43D1-D34E-B585-E1F08186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45B99E-480B-3045-95CF-89195C99B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Picture 8" descr="Screen Shot 2019-05-17 at 14.32.14.png">
            <a:extLst>
              <a:ext uri="{FF2B5EF4-FFF2-40B4-BE49-F238E27FC236}">
                <a16:creationId xmlns:a16="http://schemas.microsoft.com/office/drawing/2014/main" id="{94DB2112-E5C2-4444-9931-1ADC792E1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9" y="55781"/>
            <a:ext cx="8489141" cy="5041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53920166-A083-A24E-9390-2B508575A3EB}"/>
              </a:ext>
            </a:extLst>
          </p:cNvPr>
          <p:cNvSpPr txBox="1"/>
          <p:nvPr/>
        </p:nvSpPr>
        <p:spPr>
          <a:xfrm>
            <a:off x="235519" y="5694832"/>
            <a:ext cx="899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Double-clicking on a thumbnail image opens the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OMERO.iviewer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zoom viewer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new window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/>
              <a:t>			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008E5A-A1C9-BA4C-8346-6B49B200DE98}"/>
              </a:ext>
            </a:extLst>
          </p:cNvPr>
          <p:cNvSpPr/>
          <p:nvPr/>
        </p:nvSpPr>
        <p:spPr>
          <a:xfrm>
            <a:off x="235519" y="5428542"/>
            <a:ext cx="8990468" cy="115482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09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AC1DF-CEC6-8940-9F3C-B2116DED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FADC3E-9D27-FF49-91CB-7DA23BF50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5D594B6-2565-7F46-B930-E3D18CBD6E2B}"/>
              </a:ext>
            </a:extLst>
          </p:cNvPr>
          <p:cNvSpPr txBox="1"/>
          <p:nvPr/>
        </p:nvSpPr>
        <p:spPr>
          <a:xfrm>
            <a:off x="318624" y="5586678"/>
            <a:ext cx="8539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</a:t>
            </a:r>
            <a:r>
              <a:rPr lang="en-GB" b="1" dirty="0"/>
              <a:t>zoom viewer </a:t>
            </a:r>
            <a:r>
              <a:rPr lang="en-GB" dirty="0"/>
              <a:t>allows whole-slide images to be explored at cellular resolution in the context of a web browser, and without need for data download.</a:t>
            </a:r>
          </a:p>
          <a:p>
            <a:pPr algn="ctr"/>
            <a:r>
              <a:rPr lang="en-GB" dirty="0"/>
              <a:t>This example shows a lymph node section from a breast cancer patient.</a:t>
            </a:r>
          </a:p>
          <a:p>
            <a:pPr algn="ctr"/>
            <a:r>
              <a:rPr lang="en-GB" dirty="0"/>
              <a:t>These data are available at: </a:t>
            </a:r>
            <a:r>
              <a:rPr lang="en-US" dirty="0">
                <a:hlinkClick r:id="rId3"/>
              </a:rPr>
              <a:t>http://dx.doi.org/10.5524/100439</a:t>
            </a:r>
            <a:r>
              <a:rPr lang="en-US" dirty="0"/>
              <a:t> 			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02AED9-733C-6E42-846D-59F226F1FC3C}"/>
              </a:ext>
            </a:extLst>
          </p:cNvPr>
          <p:cNvSpPr/>
          <p:nvPr/>
        </p:nvSpPr>
        <p:spPr>
          <a:xfrm>
            <a:off x="83555" y="5503333"/>
            <a:ext cx="8990468" cy="1291633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Screen Shot 2019-05-17 at 14.32.48.png">
            <a:extLst>
              <a:ext uri="{FF2B5EF4-FFF2-40B4-BE49-F238E27FC236}">
                <a16:creationId xmlns:a16="http://schemas.microsoft.com/office/drawing/2014/main" id="{C35B767E-BC24-A04D-A5BE-3805BFBF4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0" y="350942"/>
            <a:ext cx="8437960" cy="501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9">
            <a:extLst>
              <a:ext uri="{FF2B5EF4-FFF2-40B4-BE49-F238E27FC236}">
                <a16:creationId xmlns:a16="http://schemas.microsoft.com/office/drawing/2014/main" id="{D7304A70-4280-1A40-82E6-E039A13848EB}"/>
              </a:ext>
            </a:extLst>
          </p:cNvPr>
          <p:cNvSpPr/>
          <p:nvPr/>
        </p:nvSpPr>
        <p:spPr>
          <a:xfrm>
            <a:off x="1723226" y="501348"/>
            <a:ext cx="601593" cy="484634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75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2F9F27-4BD4-5144-B92F-CA263811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42340F7-AA1F-154B-B624-116A6E069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560" y="568889"/>
            <a:ext cx="5946610" cy="2860111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248FA2-3290-0B4F-9FE9-BA67580EE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560" y="3850237"/>
            <a:ext cx="6153567" cy="243887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4A68CCF-54A6-FA44-940D-F883B283A539}"/>
              </a:ext>
            </a:extLst>
          </p:cNvPr>
          <p:cNvSpPr txBox="1"/>
          <p:nvPr/>
        </p:nvSpPr>
        <p:spPr>
          <a:xfrm>
            <a:off x="7488607" y="571879"/>
            <a:ext cx="11336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Edit</a:t>
            </a:r>
          </a:p>
          <a:p>
            <a:r>
              <a:rPr kumimoji="1" lang="en-US" altLang="zh-CN" dirty="0"/>
              <a:t>Comment</a:t>
            </a:r>
          </a:p>
          <a:p>
            <a:r>
              <a:rPr kumimoji="1" lang="en-US" altLang="zh-CN" dirty="0"/>
              <a:t>Metadata</a:t>
            </a:r>
          </a:p>
          <a:p>
            <a:r>
              <a:rPr kumimoji="1" lang="en-US" altLang="zh-CN" dirty="0"/>
              <a:t>Coverage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469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CA33E-455F-4F63-B140-B0741F5CA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407" y="583900"/>
            <a:ext cx="6447501" cy="634117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AAD09-69CE-4232-A9B5-4A8246F5A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935" y="2219905"/>
            <a:ext cx="6039899" cy="2910580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fraud (by making it easier to see)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 errors before publication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organised data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Credit for data producers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Greater visibility of data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exposure of article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interactive data/results/research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CAD82-09E6-4B0F-82D1-CAE7D28D64C9}"/>
              </a:ext>
            </a:extLst>
          </p:cNvPr>
          <p:cNvSpPr txBox="1"/>
          <p:nvPr/>
        </p:nvSpPr>
        <p:spPr>
          <a:xfrm>
            <a:off x="1078407" y="1571750"/>
            <a:ext cx="51236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zh-C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zh-C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service: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45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FA9D4E8-B5CE-5347-B5D0-5D8EF6B33667}"/>
              </a:ext>
            </a:extLst>
          </p:cNvPr>
          <p:cNvSpPr txBox="1"/>
          <p:nvPr/>
        </p:nvSpPr>
        <p:spPr>
          <a:xfrm>
            <a:off x="4181985" y="2270143"/>
            <a:ext cx="1597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GB" sz="4000" dirty="0"/>
              <a:t>谢谢</a:t>
            </a:r>
            <a:endParaRPr kumimoji="1" lang="zh-CN" altLang="en-US" sz="4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D47BD38-A4C9-5442-95EC-E872F0BD6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48" y="4291584"/>
            <a:ext cx="1681458" cy="568017"/>
          </a:xfrm>
          <a:prstGeom prst="rect">
            <a:avLst/>
          </a:prstGeom>
        </p:spPr>
      </p:pic>
      <p:pic>
        <p:nvPicPr>
          <p:cNvPr id="4" name="图片 3" descr="屏幕快照 2017-10-07 下午9.33.38.png">
            <a:extLst>
              <a:ext uri="{FF2B5EF4-FFF2-40B4-BE49-F238E27FC236}">
                <a16:creationId xmlns:a16="http://schemas.microsoft.com/office/drawing/2014/main" id="{C902B37D-7336-DD46-9941-4CD41548A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82" y="4039217"/>
            <a:ext cx="2101714" cy="1072750"/>
          </a:xfrm>
          <a:prstGeom prst="rect">
            <a:avLst/>
          </a:prstGeom>
        </p:spPr>
      </p:pic>
      <p:pic>
        <p:nvPicPr>
          <p:cNvPr id="6" name="图片 5" descr="下载.png">
            <a:extLst>
              <a:ext uri="{FF2B5EF4-FFF2-40B4-BE49-F238E27FC236}">
                <a16:creationId xmlns:a16="http://schemas.microsoft.com/office/drawing/2014/main" id="{5A9A240D-3171-B14A-847E-CAA44C47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72" y="4232594"/>
            <a:ext cx="1956673" cy="61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8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3718F6-A263-4A29-9598-8F9C85963BA4}"/>
              </a:ext>
            </a:extLst>
          </p:cNvPr>
          <p:cNvSpPr txBox="1">
            <a:spLocks/>
          </p:cNvSpPr>
          <p:nvPr/>
        </p:nvSpPr>
        <p:spPr>
          <a:xfrm>
            <a:off x="1172634" y="144461"/>
            <a:ext cx="8596668" cy="1320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Reasons why research might not be reproducible (excluding fraud, errors, mistakes)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48C7D3-A024-4D33-B48C-1C88D8D5A0DE}"/>
              </a:ext>
            </a:extLst>
          </p:cNvPr>
          <p:cNvSpPr txBox="1">
            <a:spLocks/>
          </p:cNvSpPr>
          <p:nvPr/>
        </p:nvSpPr>
        <p:spPr>
          <a:xfrm>
            <a:off x="1090084" y="1416050"/>
            <a:ext cx="8596668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summary results shown </a:t>
            </a:r>
          </a:p>
          <a:p>
            <a:pPr defTabSz="91440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or unclear methods</a:t>
            </a:r>
          </a:p>
          <a:p>
            <a:pPr defTabSz="91440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software/tools used (inc. proprietary)</a:t>
            </a:r>
          </a:p>
          <a:p>
            <a:pPr defTabSz="91440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availability of input data (e.g. raw sequences)</a:t>
            </a:r>
          </a:p>
          <a:p>
            <a:pPr defTabSz="914400"/>
            <a:endParaRPr lang="en-GB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239" y="3559348"/>
            <a:ext cx="3751780" cy="20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00250" y="5973617"/>
            <a:ext cx="3176587" cy="29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200" dirty="0"/>
              <a:t>…look but don't touch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1989638" y="3318135"/>
            <a:ext cx="1553288" cy="2514538"/>
            <a:chOff x="247" y="890"/>
            <a:chExt cx="1724" cy="2175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" y="890"/>
              <a:ext cx="1724" cy="2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988"/>
              <a:ext cx="1662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716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3718F6-A263-4A29-9598-8F9C8596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82" y="134352"/>
            <a:ext cx="8596668" cy="1320800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combat those issues?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48C7D3-A024-4D33-B48C-1C88D8D5A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344" y="2021651"/>
            <a:ext cx="8065404" cy="3880773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and mandate field specific, stable public repositories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hosting for things that don’t have a stable public repository 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Guidelines and checklists of what is expected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expert guidance to authors</a:t>
            </a:r>
          </a:p>
          <a:p>
            <a:endParaRPr lang="en-GB" sz="2400" dirty="0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366733FE-6669-4F62-B115-A5D9D9AB4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401" y="4549087"/>
            <a:ext cx="2674287" cy="762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2E44BE-2BAF-4C46-B922-290F76FC52C1}"/>
              </a:ext>
            </a:extLst>
          </p:cNvPr>
          <p:cNvSpPr txBox="1"/>
          <p:nvPr/>
        </p:nvSpPr>
        <p:spPr>
          <a:xfrm>
            <a:off x="1038282" y="979841"/>
            <a:ext cx="5407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Data / Transparency review;</a:t>
            </a:r>
          </a:p>
        </p:txBody>
      </p:sp>
    </p:spTree>
    <p:extLst>
      <p:ext uri="{BB962C8B-B14F-4D97-AF65-F5344CB8AC3E}">
        <p14:creationId xmlns:p14="http://schemas.microsoft.com/office/powerpoint/2010/main" val="2137404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1E8B7B-73F2-45C5-B40B-21118D924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051" y="329166"/>
            <a:ext cx="4395598" cy="172808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the additional work fit into the publishing process?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535A47-A085-49D6-B4B8-9E4519DD4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576" y="1809506"/>
            <a:ext cx="4395598" cy="339357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data availability check to ensure reviewers have access to everything required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authors with private FTP drop-box to upload their data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Curators pull metadata from accepted manuscripts to generate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GigaDB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dataset and move data to public FTP area.</a:t>
            </a:r>
          </a:p>
        </p:txBody>
      </p:sp>
      <p:pic>
        <p:nvPicPr>
          <p:cNvPr id="6" name="Picture 2" descr="Workflow">
            <a:extLst>
              <a:ext uri="{FF2B5EF4-FFF2-40B4-BE49-F238E27FC236}">
                <a16:creationId xmlns:a16="http://schemas.microsoft.com/office/drawing/2014/main" id="{F648E055-977E-45FA-959E-4CD55A3D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F5DE7E8-91AA-4D57-94CC-FF7878123BE4}"/>
              </a:ext>
            </a:extLst>
          </p:cNvPr>
          <p:cNvSpPr/>
          <p:nvPr/>
        </p:nvSpPr>
        <p:spPr>
          <a:xfrm>
            <a:off x="3089206" y="6351464"/>
            <a:ext cx="3291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http://gigadb.org/site/guide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114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Curation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Specialist BioCurators read the methods and results sections to ensure that;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methods are clear and explicit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tools/software/scripts are available somewhere and cited appropriately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input data are available in public stable repositories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results are available in machine readable formats (i.e. not just PDF)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assist authors, reviewers and biocurators we provide guidelines and checklists to help ensure everyone knows whats expected </a:t>
            </a:r>
          </a:p>
          <a:p>
            <a:pPr marL="82296" indent="0">
              <a:buNone/>
            </a:pPr>
            <a:endParaRPr lang="zh-CN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01CAB2F-3857-424F-B638-567184956E72}"/>
              </a:ext>
            </a:extLst>
          </p:cNvPr>
          <p:cNvSpPr/>
          <p:nvPr/>
        </p:nvSpPr>
        <p:spPr>
          <a:xfrm>
            <a:off x="1962291" y="6093896"/>
            <a:ext cx="322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http://gigadb.org/site/guide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91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178" y="0"/>
            <a:ext cx="7633742" cy="1492132"/>
          </a:xfrm>
        </p:spPr>
        <p:txBody>
          <a:bodyPr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GigaDB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1449074"/>
            <a:ext cx="2292262" cy="26718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7"/>
          <p:cNvSpPr/>
          <p:nvPr/>
        </p:nvSpPr>
        <p:spPr>
          <a:xfrm>
            <a:off x="2292261" y="1449074"/>
            <a:ext cx="2292262" cy="2671840"/>
          </a:xfrm>
          <a:prstGeom prst="roundRect">
            <a:avLst/>
          </a:prstGeom>
          <a:solidFill>
            <a:srgbClr val="F28D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8"/>
          <p:cNvSpPr/>
          <p:nvPr/>
        </p:nvSpPr>
        <p:spPr>
          <a:xfrm>
            <a:off x="4584523" y="1449074"/>
            <a:ext cx="2292262" cy="2671840"/>
          </a:xfrm>
          <a:prstGeom prst="roundRect">
            <a:avLst/>
          </a:prstGeom>
          <a:solidFill>
            <a:srgbClr val="F0AE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9"/>
          <p:cNvSpPr/>
          <p:nvPr/>
        </p:nvSpPr>
        <p:spPr>
          <a:xfrm>
            <a:off x="6851739" y="1449074"/>
            <a:ext cx="2292262" cy="2671840"/>
          </a:xfrm>
          <a:prstGeom prst="roundRect">
            <a:avLst/>
          </a:prstGeom>
          <a:solidFill>
            <a:srgbClr val="F28D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 descr="fair icons 3027-03-02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61" y="1176942"/>
            <a:ext cx="1656327" cy="1712700"/>
          </a:xfrm>
          <a:prstGeom prst="rect">
            <a:avLst/>
          </a:prstGeom>
        </p:spPr>
      </p:pic>
      <p:pic>
        <p:nvPicPr>
          <p:cNvPr id="10" name="Picture 11" descr="fair icons 3027-03-0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8" y="1200592"/>
            <a:ext cx="1656327" cy="1712700"/>
          </a:xfrm>
          <a:prstGeom prst="rect">
            <a:avLst/>
          </a:prstGeom>
        </p:spPr>
      </p:pic>
      <p:pic>
        <p:nvPicPr>
          <p:cNvPr id="11" name="Picture 12" descr="fair icons 3027-03-02-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04" y="1176942"/>
            <a:ext cx="1656327" cy="1712700"/>
          </a:xfrm>
          <a:prstGeom prst="rect">
            <a:avLst/>
          </a:prstGeom>
        </p:spPr>
      </p:pic>
      <p:pic>
        <p:nvPicPr>
          <p:cNvPr id="12" name="Picture 13" descr="fair icons 3027-03-02-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747" y="1150304"/>
            <a:ext cx="1656327" cy="1712700"/>
          </a:xfrm>
          <a:prstGeom prst="rect">
            <a:avLst/>
          </a:prstGeom>
        </p:spPr>
      </p:pic>
      <p:sp>
        <p:nvSpPr>
          <p:cNvPr id="13" name="Rectangle 14"/>
          <p:cNvSpPr/>
          <p:nvPr/>
        </p:nvSpPr>
        <p:spPr>
          <a:xfrm>
            <a:off x="430983" y="3037688"/>
            <a:ext cx="1449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Impact"/>
                <a:cs typeface="Impact"/>
              </a:rPr>
              <a:t>Findable</a:t>
            </a:r>
          </a:p>
        </p:txBody>
      </p:sp>
      <p:sp>
        <p:nvSpPr>
          <p:cNvPr id="14" name="Rectangle 15"/>
          <p:cNvSpPr/>
          <p:nvPr/>
        </p:nvSpPr>
        <p:spPr>
          <a:xfrm>
            <a:off x="2533762" y="3037688"/>
            <a:ext cx="18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Impact"/>
                <a:cs typeface="Impact"/>
              </a:rPr>
              <a:t>Accessible</a:t>
            </a:r>
          </a:p>
        </p:txBody>
      </p:sp>
      <p:sp>
        <p:nvSpPr>
          <p:cNvPr id="15" name="Rectangle 16"/>
          <p:cNvSpPr/>
          <p:nvPr/>
        </p:nvSpPr>
        <p:spPr>
          <a:xfrm>
            <a:off x="4653049" y="3037688"/>
            <a:ext cx="2223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Impact"/>
                <a:cs typeface="Impact"/>
              </a:rPr>
              <a:t>Interoperable</a:t>
            </a:r>
          </a:p>
        </p:txBody>
      </p:sp>
      <p:sp>
        <p:nvSpPr>
          <p:cNvPr id="16" name="Rectangle 17"/>
          <p:cNvSpPr/>
          <p:nvPr/>
        </p:nvSpPr>
        <p:spPr>
          <a:xfrm>
            <a:off x="7333747" y="3037688"/>
            <a:ext cx="1567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Impact"/>
                <a:cs typeface="Impact"/>
              </a:rPr>
              <a:t>Reusable</a:t>
            </a: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18" y="4488008"/>
            <a:ext cx="2628686" cy="741171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74" y="4488008"/>
            <a:ext cx="2781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6715" y="5461953"/>
            <a:ext cx="1997263" cy="116839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001" y="5395779"/>
            <a:ext cx="1880644" cy="1073731"/>
          </a:xfrm>
          <a:prstGeom prst="rect">
            <a:avLst/>
          </a:prstGeom>
        </p:spPr>
      </p:pic>
      <p:pic>
        <p:nvPicPr>
          <p:cNvPr id="22" name="图片 21" descr="屏幕快照 2017-09-07 下午2.41.55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04" y="5297668"/>
            <a:ext cx="1739900" cy="1171842"/>
          </a:xfrm>
          <a:prstGeom prst="rect">
            <a:avLst/>
          </a:prstGeom>
        </p:spPr>
      </p:pic>
      <p:pic>
        <p:nvPicPr>
          <p:cNvPr id="1026" name="Picture 2" descr="C:\Users\Administrator\Downloads\Alibaba-Cloud-logo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45" y="5680772"/>
            <a:ext cx="3111456" cy="88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BD195-F10A-5B4A-BD8E-C6DD5C5B30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6538" y="4541755"/>
            <a:ext cx="2786229" cy="5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7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30974" y="24136"/>
            <a:ext cx="8229600" cy="1143000"/>
          </a:xfrm>
        </p:spPr>
        <p:txBody>
          <a:bodyPr/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Findable &amp; Accessable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1064799" y="1276666"/>
            <a:ext cx="42832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1798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datasets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GigaDB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data.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with structured </a:t>
            </a:r>
          </a:p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  <a:p>
            <a:endParaRPr kumimoji="1"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data store at the public AliCloud with </a:t>
            </a:r>
          </a:p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local storage increamental backup </a:t>
            </a:r>
          </a:p>
          <a:p>
            <a:endParaRPr kumimoji="1"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powerful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 </a:t>
            </a:r>
          </a:p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REST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API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</a:p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gigadb.org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/search</a:t>
            </a:r>
          </a:p>
        </p:txBody>
      </p:sp>
      <p:pic>
        <p:nvPicPr>
          <p:cNvPr id="2050" name="Picture 2" descr="C:\Users\Administrator\Downloads\捕获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995" y="1107502"/>
            <a:ext cx="3380867" cy="106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 descr="屏幕快照 2017-09-08 下午4.29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995" y="2269215"/>
            <a:ext cx="2933316" cy="2813724"/>
          </a:xfrm>
          <a:prstGeom prst="rect">
            <a:avLst/>
          </a:prstGeom>
        </p:spPr>
      </p:pic>
      <p:pic>
        <p:nvPicPr>
          <p:cNvPr id="2052" name="Picture 4" descr="âschema.orgâçå¾çæç´¢ç»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74" y="4278895"/>
            <a:ext cx="3538120" cy="13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EED277F-FA2D-7C44-9CA0-5E4EF43BC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240" y="3538330"/>
            <a:ext cx="2043820" cy="57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0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76186" y="152735"/>
            <a:ext cx="6875463" cy="933450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 Tools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86" y="152735"/>
            <a:ext cx="17145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80990" y="859107"/>
            <a:ext cx="272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charset="0"/>
                <a:ea typeface="ＭＳ Ｐゴシック" charset="0"/>
                <a:cs typeface="ＭＳ Ｐゴシック" charset="0"/>
              </a:rPr>
              <a:t>Interoperable and reusable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istrator\Downloads\捕获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14" y="1528011"/>
            <a:ext cx="4067137" cy="272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ownloads\捕获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30" y="4254928"/>
            <a:ext cx="3848162" cy="210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85B4E7-B581-4826-94D7-CAE69406C289}"/>
              </a:ext>
            </a:extLst>
          </p:cNvPr>
          <p:cNvSpPr txBox="1"/>
          <p:nvPr/>
        </p:nvSpPr>
        <p:spPr>
          <a:xfrm>
            <a:off x="5468009" y="1528011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Genomic Dataset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âJBrowseâçå¾çæç´¢ç»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77" y="3035123"/>
            <a:ext cx="1659145" cy="36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istrator\Downloads\捕获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80" y="3932153"/>
            <a:ext cx="4067138" cy="211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2759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夏至.thmx</Template>
  <TotalTime>1280</TotalTime>
  <Words>1111</Words>
  <Application>Microsoft Macintosh PowerPoint</Application>
  <PresentationFormat>全屏显示(4:3)</PresentationFormat>
  <Paragraphs>141</Paragraphs>
  <Slides>26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Arial</vt:lpstr>
      <vt:lpstr>Calibri</vt:lpstr>
      <vt:lpstr>Gill Sans MT</vt:lpstr>
      <vt:lpstr>Impact</vt:lpstr>
      <vt:lpstr>Times New Roman</vt:lpstr>
      <vt:lpstr>Verdana</vt:lpstr>
      <vt:lpstr>Wingdings 2</vt:lpstr>
      <vt:lpstr>夏至</vt:lpstr>
      <vt:lpstr>Data curation and new visualization tools in GigaDB to promote FAIR and trustworthiness</vt:lpstr>
      <vt:lpstr>GigaScience</vt:lpstr>
      <vt:lpstr>PowerPoint 演示文稿</vt:lpstr>
      <vt:lpstr>How to combat those issues?</vt:lpstr>
      <vt:lpstr>How does the additional work fit into the publishing process?</vt:lpstr>
      <vt:lpstr>Curation</vt:lpstr>
      <vt:lpstr>FAIR DATA in GigaDB </vt:lpstr>
      <vt:lpstr>Findable &amp; Accessable</vt:lpstr>
      <vt:lpstr>Visualization Tools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GigaGalaxy Platform</vt:lpstr>
      <vt:lpstr>Giga-OMERO</vt:lpstr>
      <vt:lpstr>PowerPoint 演示文稿</vt:lpstr>
      <vt:lpstr>PowerPoint 演示文稿</vt:lpstr>
      <vt:lpstr>PowerPoint 演示文稿</vt:lpstr>
      <vt:lpstr>Summary:</vt:lpstr>
      <vt:lpstr>PowerPoint 演示文稿</vt:lpstr>
    </vt:vector>
  </TitlesOfParts>
  <Company>Gigascience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GigaDB的数据服务支持GigaScience期刊出版</dc:title>
  <dc:creator>Jesse Siu</dc:creator>
  <cp:lastModifiedBy>sizhe xiao</cp:lastModifiedBy>
  <cp:revision>49</cp:revision>
  <cp:lastPrinted>2019-07-04T16:03:05Z</cp:lastPrinted>
  <dcterms:created xsi:type="dcterms:W3CDTF">2019-06-26T13:44:30Z</dcterms:created>
  <dcterms:modified xsi:type="dcterms:W3CDTF">2019-09-19T14:14:36Z</dcterms:modified>
</cp:coreProperties>
</file>