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9" r:id="rId20"/>
    <p:sldId id="285" r:id="rId21"/>
    <p:sldId id="287" r:id="rId22"/>
    <p:sldId id="286" r:id="rId23"/>
    <p:sldId id="273" r:id="rId24"/>
    <p:sldId id="274" r:id="rId25"/>
    <p:sldId id="275" r:id="rId26"/>
    <p:sldId id="276" r:id="rId27"/>
    <p:sldId id="277" r:id="rId28"/>
    <p:sldId id="278" r:id="rId29"/>
    <p:sldId id="280" r:id="rId30"/>
    <p:sldId id="283" r:id="rId31"/>
    <p:sldId id="292" r:id="rId32"/>
    <p:sldId id="282" r:id="rId33"/>
    <p:sldId id="289" r:id="rId34"/>
    <p:sldId id="288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C45D7E0-97B1-4848-82C6-8DED2BD02026}">
          <p14:sldIdLst>
            <p14:sldId id="256"/>
            <p14:sldId id="291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Untitled Section" id="{6AA65634-27E4-42B9-82FE-728447B9A346}">
          <p14:sldIdLst>
            <p14:sldId id="272"/>
            <p14:sldId id="279"/>
            <p14:sldId id="285"/>
            <p14:sldId id="287"/>
            <p14:sldId id="286"/>
            <p14:sldId id="273"/>
            <p14:sldId id="274"/>
            <p14:sldId id="275"/>
            <p14:sldId id="276"/>
            <p14:sldId id="277"/>
            <p14:sldId id="278"/>
            <p14:sldId id="280"/>
            <p14:sldId id="283"/>
            <p14:sldId id="292"/>
            <p14:sldId id="282"/>
            <p14:sldId id="289"/>
            <p14:sldId id="288"/>
            <p14:sldId id="29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32" autoAdjust="0"/>
  </p:normalViewPr>
  <p:slideViewPr>
    <p:cSldViewPr>
      <p:cViewPr>
        <p:scale>
          <a:sx n="68" d="100"/>
          <a:sy n="68" d="100"/>
        </p:scale>
        <p:origin x="-2496" y="-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6B350BB-2D58-48FD-9F64-294DAC603099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91C076E-1F12-4E42-9CEE-649E248C5C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video.lib.hku.hk/play.php?vid=469298302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video.lib.hku.hk/category_home.php?cid=108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667000"/>
            <a:ext cx="3313355" cy="17021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Towards </a:t>
            </a:r>
            <a:r>
              <a:rPr lang="en-US" dirty="0"/>
              <a:t>Next-Gen Media </a:t>
            </a:r>
            <a:r>
              <a:rPr lang="en-US" dirty="0" smtClean="0"/>
              <a:t>Library :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small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87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0" y="0"/>
            <a:ext cx="6477000" cy="721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15000" y="5562600"/>
            <a:ext cx="1143000" cy="533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8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en-US" sz="3600" dirty="0" smtClean="0"/>
              <a:t>Searchable subtitles</a:t>
            </a:r>
          </a:p>
          <a:p>
            <a:pPr marL="525780" indent="-457200">
              <a:buFont typeface="+mj-lt"/>
              <a:buAutoNum type="arabicPeriod"/>
            </a:pPr>
            <a:endParaRPr lang="en-US" sz="3600" dirty="0" smtClean="0"/>
          </a:p>
          <a:p>
            <a:pPr marL="525780" indent="-457200">
              <a:buFont typeface="+mj-lt"/>
              <a:buAutoNum type="arabicPeriod"/>
            </a:pPr>
            <a:r>
              <a:rPr lang="en-US" sz="3600" dirty="0" smtClean="0"/>
              <a:t>Streaming strategy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55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Searchable Subtitles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93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27"/>
            <a:ext cx="9144000" cy="647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303"/>
            <a:ext cx="9144000" cy="64953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57800" y="1676400"/>
            <a:ext cx="3048000" cy="2971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0" y="4876800"/>
            <a:ext cx="2133600" cy="1219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79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782"/>
            <a:ext cx="9144000" cy="64604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2819400"/>
            <a:ext cx="6400800" cy="914400"/>
          </a:xfrm>
          <a:prstGeom prst="rect">
            <a:avLst/>
          </a:prstGeom>
          <a:noFill/>
          <a:ln w="793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 rot="7553374">
            <a:off x="3442716" y="2827287"/>
            <a:ext cx="484632" cy="97840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1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ll\ming\subtitle screen capture\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1905000"/>
            <a:ext cx="770255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5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" y="100012"/>
            <a:ext cx="7219950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4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" y="66675"/>
            <a:ext cx="7800975" cy="6724650"/>
          </a:xfrm>
          <a:prstGeom prst="rect">
            <a:avLst/>
          </a:prstGeom>
        </p:spPr>
      </p:pic>
      <p:sp>
        <p:nvSpPr>
          <p:cNvPr id="3" name="Down Arrow 2" title="erer"/>
          <p:cNvSpPr/>
          <p:nvPr/>
        </p:nvSpPr>
        <p:spPr>
          <a:xfrm rot="5400000">
            <a:off x="5849840" y="3284587"/>
            <a:ext cx="1295400" cy="213360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99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4050204"/>
            <a:ext cx="1468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Start time &amp; End time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13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609600"/>
            <a:ext cx="7526693" cy="572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8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89249"/>
            <a:ext cx="9144000" cy="64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1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89249"/>
            <a:ext cx="9144000" cy="6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4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970"/>
            <a:ext cx="9144000" cy="659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80"/>
            <a:ext cx="9144000" cy="659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80"/>
            <a:ext cx="9144000" cy="6599039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191000" y="1447800"/>
            <a:ext cx="2570491" cy="10668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Solr</a:t>
            </a:r>
            <a:r>
              <a:rPr lang="en-US" dirty="0" smtClean="0"/>
              <a:t> Search Engine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66800" y="142875"/>
            <a:ext cx="10448925" cy="856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-238125" y="1676400"/>
            <a:ext cx="2819400" cy="502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228600" y="1295400"/>
            <a:ext cx="2819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00150" y="3158698"/>
            <a:ext cx="137160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Faceted Search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6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Streaming </a:t>
            </a:r>
            <a:r>
              <a:rPr lang="en-US" dirty="0"/>
              <a:t>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5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E-video collection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Buy/Ask perpetual Streaming license for non-movie, such as</a:t>
            </a:r>
          </a:p>
          <a:p>
            <a:pPr lvl="1"/>
            <a:r>
              <a:rPr lang="en-US" dirty="0" smtClean="0"/>
              <a:t>Phoenix TV</a:t>
            </a:r>
          </a:p>
          <a:p>
            <a:pPr lvl="1"/>
            <a:r>
              <a:rPr lang="en-US" dirty="0" smtClean="0"/>
              <a:t>Content publisher / author</a:t>
            </a:r>
          </a:p>
          <a:p>
            <a:pPr lvl="1"/>
            <a:r>
              <a:rPr lang="en-US" dirty="0" smtClean="0"/>
              <a:t>HKU events</a:t>
            </a:r>
          </a:p>
          <a:p>
            <a:pPr lvl="1"/>
            <a:r>
              <a:rPr lang="en-US" dirty="0" smtClean="0"/>
              <a:t>etc.</a:t>
            </a:r>
          </a:p>
          <a:p>
            <a:endParaRPr lang="en-US" dirty="0"/>
          </a:p>
          <a:p>
            <a:pPr marL="342900" lvl="1"/>
            <a:r>
              <a:rPr lang="en-US" dirty="0"/>
              <a:t>Shaw’s Bros movie trailer collection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4213" y="998375"/>
            <a:ext cx="9405257" cy="585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88632" y="6304384"/>
            <a:ext cx="1143000" cy="533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3975" y="228599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hlinkClick r:id="rId3"/>
              </a:rPr>
              <a:t>http://evideo.lib.hku.hk/play/469298302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78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8472" y="803988"/>
            <a:ext cx="7467601" cy="5974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204921"/>
            <a:ext cx="823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hlinkClick r:id="rId3"/>
              </a:rPr>
              <a:t>http://evideo.lib.hku.hk/category_home.php?cid=108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304800" y="1524000"/>
            <a:ext cx="3352800" cy="609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9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Commercial Contents?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What about commercial movies and music?</a:t>
            </a: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Universal Gramophone, Linn replied: “NO;  thinking ;  let’s talk ”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37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" y="129929"/>
            <a:ext cx="8839200" cy="6438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339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9" t="26741" r="14942" b="2946"/>
          <a:stretch/>
        </p:blipFill>
        <p:spPr bwMode="auto">
          <a:xfrm>
            <a:off x="381000" y="19756"/>
            <a:ext cx="8382000" cy="6917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47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4399" y="0"/>
            <a:ext cx="743989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41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1652" y="0"/>
            <a:ext cx="9734844" cy="907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995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" y="-1"/>
            <a:ext cx="9128760" cy="8092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140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990600"/>
            <a:ext cx="918072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10400" y="2057400"/>
            <a:ext cx="2057400" cy="72088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2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11560" y="-99392"/>
            <a:ext cx="2034867" cy="1012785"/>
            <a:chOff x="520909" y="39951"/>
            <a:chExt cx="2232857" cy="1190355"/>
          </a:xfrm>
        </p:grpSpPr>
        <p:pic>
          <p:nvPicPr>
            <p:cNvPr id="1026" name="Picture 2" descr="C:\Users\tungkee\Desktop\New Picture.bmp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57622" y="174507"/>
              <a:ext cx="1296144" cy="1055799"/>
            </a:xfrm>
            <a:prstGeom prst="rect">
              <a:avLst/>
            </a:prstGeom>
            <a:noFill/>
          </p:spPr>
        </p:pic>
        <p:pic>
          <p:nvPicPr>
            <p:cNvPr id="1027" name="Picture 3" descr="C:\Users\tungkee\Desktop\music_clipart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9514768">
              <a:off x="520909" y="39951"/>
              <a:ext cx="1165208" cy="1165208"/>
            </a:xfrm>
            <a:prstGeom prst="rect">
              <a:avLst/>
            </a:prstGeom>
            <a:noFill/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140206"/>
            <a:ext cx="7772400" cy="64807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Music Online</a:t>
            </a:r>
            <a:endParaRPr lang="zh-TW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619233"/>
              </p:ext>
            </p:extLst>
          </p:nvPr>
        </p:nvGraphicFramePr>
        <p:xfrm>
          <a:off x="36689" y="796288"/>
          <a:ext cx="9067800" cy="60921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5729"/>
                <a:gridCol w="1124166"/>
                <a:gridCol w="1806789"/>
                <a:gridCol w="1129297"/>
                <a:gridCol w="862650"/>
                <a:gridCol w="1241894"/>
                <a:gridCol w="1397275"/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Name</a:t>
                      </a:r>
                      <a:r>
                        <a:rPr lang="en-US" altLang="zh-TW" sz="1200" baseline="0" dirty="0" smtClean="0"/>
                        <a:t> of platform</a:t>
                      </a:r>
                      <a:endParaRPr lang="zh-TW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Subscription</a:t>
                      </a:r>
                      <a:endParaRPr lang="zh-TW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Access</a:t>
                      </a:r>
                      <a:endParaRPr lang="zh-TW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Ringtone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MV</a:t>
                      </a:r>
                      <a:endParaRPr lang="zh-TW" altLang="en-US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Others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Enquiry Feedback</a:t>
                      </a:r>
                      <a:endParaRPr lang="zh-TW" altLang="en-US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7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Information from web</a:t>
                      </a:r>
                      <a:endParaRPr lang="zh-TW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Devices</a:t>
                      </a:r>
                      <a:endParaRPr lang="zh-TW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Add-ons application</a:t>
                      </a:r>
                      <a:endParaRPr lang="zh-TW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13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solidFill>
                            <a:srgbClr val="FF0000"/>
                          </a:solidFill>
                        </a:rPr>
                        <a:t>3Music</a:t>
                      </a:r>
                      <a:endParaRPr lang="zh-TW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HK$9</a:t>
                      </a:r>
                      <a:r>
                        <a:rPr lang="en-US" altLang="zh-TW" sz="1100" baseline="0" dirty="0" smtClean="0"/>
                        <a:t> </a:t>
                      </a:r>
                      <a:r>
                        <a:rPr lang="en-US" altLang="zh-TW" sz="1100" dirty="0" smtClean="0"/>
                        <a:t>per song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Mobile phone</a:t>
                      </a:r>
                    </a:p>
                    <a:p>
                      <a:pPr algn="ctr"/>
                      <a:r>
                        <a:rPr lang="en-US" altLang="zh-TW" sz="1100" dirty="0" smtClean="0"/>
                        <a:t>(download is a must)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Wingdings" pitchFamily="2" charset="2"/>
                        </a:rPr>
                        <a:t>B</a:t>
                      </a:r>
                      <a:endParaRPr lang="zh-TW" altLang="en-US" sz="2000" dirty="0">
                        <a:latin typeface="Wingdings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No reply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398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solidFill>
                            <a:srgbClr val="FF0000"/>
                          </a:solidFill>
                        </a:rPr>
                        <a:t>EOLasia.com</a:t>
                      </a:r>
                      <a:endParaRPr lang="zh-TW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 smtClean="0"/>
                        <a:t>HK$8</a:t>
                      </a:r>
                      <a:r>
                        <a:rPr lang="en-US" altLang="zh-TW" sz="1100" baseline="0" dirty="0" smtClean="0"/>
                        <a:t> </a:t>
                      </a:r>
                      <a:r>
                        <a:rPr lang="en-US" altLang="zh-TW" sz="1100" dirty="0" smtClean="0"/>
                        <a:t>per song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Any</a:t>
                      </a:r>
                      <a:r>
                        <a:rPr lang="en-US" altLang="zh-TW" sz="1100" baseline="0" dirty="0" smtClean="0"/>
                        <a:t> digital devices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 smtClean="0"/>
                        <a:t>(download is a must)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Windows Media Player 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latin typeface="Wingdings" pitchFamily="2" charset="2"/>
                        </a:rPr>
                        <a:t>B</a:t>
                      </a:r>
                      <a:endParaRPr lang="zh-TW" altLang="en-US" sz="2000" dirty="0" smtClean="0">
                        <a:latin typeface="Wingdings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 smtClean="0"/>
                        <a:t>No reply</a:t>
                      </a:r>
                      <a:endParaRPr lang="zh-TW" altLang="en-US" sz="11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6768">
                <a:tc>
                  <a:txBody>
                    <a:bodyPr/>
                    <a:lstStyle/>
                    <a:p>
                      <a:r>
                        <a:rPr lang="en-US" altLang="zh-TW" sz="1400" b="1" dirty="0" err="1" smtClean="0">
                          <a:solidFill>
                            <a:srgbClr val="FF0000"/>
                          </a:solidFill>
                        </a:rPr>
                        <a:t>KKBox</a:t>
                      </a:r>
                      <a:endParaRPr lang="zh-TW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HK$40/month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PC / MAC</a:t>
                      </a:r>
                      <a:r>
                        <a:rPr lang="en-US" altLang="zh-TW" sz="1100" baseline="0" dirty="0" smtClean="0"/>
                        <a:t> / </a:t>
                      </a:r>
                      <a:r>
                        <a:rPr lang="en-US" altLang="zh-TW" sz="1100" dirty="0" smtClean="0"/>
                        <a:t>Smart</a:t>
                      </a:r>
                      <a:r>
                        <a:rPr lang="en-US" altLang="zh-TW" sz="1100" baseline="0" dirty="0" smtClean="0"/>
                        <a:t> phone / Tablet</a:t>
                      </a:r>
                    </a:p>
                    <a:p>
                      <a:pPr algn="ctr"/>
                      <a:r>
                        <a:rPr lang="en-US" altLang="zh-TW" sz="1100" baseline="0" dirty="0" smtClean="0"/>
                        <a:t>(streaming &amp; D/L is ok)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KKBOX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Wingdings 2" pitchFamily="18" charset="2"/>
                        </a:rPr>
                        <a:t>O</a:t>
                      </a:r>
                      <a:endParaRPr lang="en-US" sz="1600" dirty="0">
                        <a:latin typeface="Wingdings 2" pitchFamily="18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It</a:t>
                      </a:r>
                      <a:r>
                        <a:rPr lang="en-US" altLang="zh-TW" sz="1100" baseline="0" dirty="0" smtClean="0"/>
                        <a:t> can set up own radio to share songs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Service updating,</a:t>
                      </a:r>
                      <a:r>
                        <a:rPr lang="en-US" altLang="zh-TW" sz="1100" baseline="0" dirty="0" smtClean="0"/>
                        <a:t> technical support &amp; price reply later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453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solidFill>
                            <a:srgbClr val="FF0000"/>
                          </a:solidFill>
                        </a:rPr>
                        <a:t>Moov</a:t>
                      </a:r>
                      <a:endParaRPr lang="zh-TW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HK$49/month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PC / MAC / iPhone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Required 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Adobe Flash Player 10+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TW" sz="1100" baseline="0" dirty="0" smtClean="0"/>
                        <a:t>streaming &amp; D/L is ok)</a:t>
                      </a:r>
                      <a:endParaRPr lang="en-US" sz="1100" dirty="0" smtClean="0">
                        <a:latin typeface="Wingdings 2" pitchFamily="18" charset="2"/>
                      </a:endParaRPr>
                    </a:p>
                    <a:p>
                      <a:pPr algn="ctr"/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pitchFamily="18" charset="2"/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MV only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US" sz="1100" dirty="0" smtClean="0"/>
                        <a:t>Distribute login ID &amp; password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US" sz="1100" dirty="0" smtClean="0"/>
                        <a:t>Fixed station</a:t>
                      </a:r>
                      <a:r>
                        <a:rPr lang="en-US" sz="1100" baseline="0" dirty="0" smtClean="0"/>
                        <a:t> to access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1100" baseline="0" dirty="0" smtClean="0"/>
                        <a:t>Price reply later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083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solidFill>
                            <a:srgbClr val="FF0000"/>
                          </a:solidFill>
                        </a:rPr>
                        <a:t>Music One</a:t>
                      </a:r>
                      <a:endParaRPr lang="zh-TW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HK$88/month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PC / MAC / iPhone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Required 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Adobe Flash Player 9+</a:t>
                      </a:r>
                      <a:endParaRPr lang="en-US" sz="1100" dirty="0" smtClean="0"/>
                    </a:p>
                    <a:p>
                      <a:pPr algn="ctr"/>
                      <a:r>
                        <a:rPr lang="en-US" sz="1100" dirty="0" smtClean="0"/>
                        <a:t>(streaming only)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pitchFamily="18" charset="2"/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MV only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US" sz="1100" dirty="0" smtClean="0"/>
                        <a:t>Limited to HKBN customers only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Subscription fee for 100+ can</a:t>
                      </a:r>
                      <a:r>
                        <a:rPr lang="en-US" sz="1100" baseline="0" dirty="0" smtClean="0"/>
                        <a:t> negotiate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083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solidFill>
                            <a:srgbClr val="FF0000"/>
                          </a:solidFill>
                        </a:rPr>
                        <a:t>Musicholic</a:t>
                      </a:r>
                      <a:endParaRPr lang="zh-TW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HK$48/month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PC / MAC / iPhone / </a:t>
                      </a:r>
                      <a:r>
                        <a:rPr lang="en-US" sz="1100" dirty="0" err="1" smtClean="0"/>
                        <a:t>iPad</a:t>
                      </a:r>
                      <a:endParaRPr lang="en-US" sz="11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TW" sz="1100" baseline="0" dirty="0" smtClean="0"/>
                        <a:t>streaming &amp; D/L is ok)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pitchFamily="18" charset="2"/>
                        </a:rPr>
                        <a:t>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MV only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Technical</a:t>
                      </a:r>
                      <a:r>
                        <a:rPr lang="en-US" sz="1100" baseline="0" dirty="0" smtClean="0"/>
                        <a:t> problem about multi-user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solidFill>
                            <a:srgbClr val="FF0000"/>
                          </a:solidFill>
                        </a:rPr>
                        <a:t>MusicXS</a:t>
                      </a:r>
                      <a:endParaRPr lang="zh-TW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zh-TW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New subscription service is not available since Feb 2011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083">
                <a:tc>
                  <a:txBody>
                    <a:bodyPr/>
                    <a:lstStyle/>
                    <a:p>
                      <a:r>
                        <a:rPr lang="en-US" altLang="zh-TW" sz="1400" b="1" dirty="0" smtClean="0">
                          <a:solidFill>
                            <a:srgbClr val="FF0000"/>
                          </a:solidFill>
                        </a:rPr>
                        <a:t>Soliton-music</a:t>
                      </a:r>
                      <a:endParaRPr lang="zh-TW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 smtClean="0"/>
                        <a:t>HK$49/month</a:t>
                      </a:r>
                      <a:endParaRPr lang="zh-TW" alt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 smtClean="0"/>
                        <a:t>PC / MAC</a:t>
                      </a:r>
                      <a:r>
                        <a:rPr lang="en-US" altLang="zh-TW" sz="1100" baseline="0" dirty="0" smtClean="0"/>
                        <a:t> / </a:t>
                      </a:r>
                      <a:r>
                        <a:rPr lang="en-US" altLang="zh-TW" sz="1100" dirty="0" smtClean="0"/>
                        <a:t>Smart</a:t>
                      </a:r>
                      <a:r>
                        <a:rPr lang="en-US" altLang="zh-TW" sz="1100" baseline="0" dirty="0" smtClean="0"/>
                        <a:t> phone / Tablet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TW" sz="1100" baseline="0" dirty="0" smtClean="0"/>
                        <a:t>streaming &amp; D/L is ok)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SOLITON DESKTOP APP V1.07 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Wingdings 2" pitchFamily="18" charset="2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Same as information</a:t>
                      </a:r>
                      <a:r>
                        <a:rPr lang="en-US" sz="1100" baseline="0" dirty="0" smtClean="0"/>
                        <a:t> from their homepage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91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4" t="13850" r="22921" b="6633"/>
          <a:stretch/>
        </p:blipFill>
        <p:spPr bwMode="auto">
          <a:xfrm>
            <a:off x="1752600" y="0"/>
            <a:ext cx="7162800" cy="6740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64" r="80540"/>
          <a:stretch/>
        </p:blipFill>
        <p:spPr bwMode="auto">
          <a:xfrm>
            <a:off x="227163" y="533400"/>
            <a:ext cx="1742535" cy="69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10000" y="6019799"/>
            <a:ext cx="4572000" cy="72088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0" y="4648200"/>
            <a:ext cx="4953000" cy="838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9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667000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92D050"/>
                </a:solidFill>
              </a:rPr>
              <a:t>DEMO</a:t>
            </a:r>
            <a:endParaRPr lang="en-US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90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487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Issues worth discussing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6754009" cy="408002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digital file / streaming is for </a:t>
            </a:r>
            <a:r>
              <a:rPr lang="en-US" dirty="0" smtClean="0">
                <a:solidFill>
                  <a:srgbClr val="FF0000"/>
                </a:solidFill>
              </a:rPr>
              <a:t>personal use</a:t>
            </a:r>
            <a:r>
              <a:rPr lang="en-US" dirty="0" smtClean="0"/>
              <a:t> .</a:t>
            </a:r>
          </a:p>
          <a:p>
            <a:r>
              <a:rPr lang="en-US" dirty="0" smtClean="0"/>
              <a:t>Publishers are </a:t>
            </a:r>
            <a:r>
              <a:rPr lang="en-US" dirty="0" smtClean="0">
                <a:solidFill>
                  <a:srgbClr val="FF0000"/>
                </a:solidFill>
              </a:rPr>
              <a:t>not familiar </a:t>
            </a:r>
            <a:r>
              <a:rPr lang="en-US" dirty="0" smtClean="0"/>
              <a:t>with library environment  &amp; their business model deals with ‘single entity’ </a:t>
            </a:r>
            <a:r>
              <a:rPr lang="en-US" dirty="0" smtClean="0"/>
              <a:t>only .  </a:t>
            </a:r>
          </a:p>
          <a:p>
            <a:r>
              <a:rPr lang="en-US" dirty="0" smtClean="0"/>
              <a:t>There are many ‘publishers’.  We can hardly talk to them one by one to deal with streaming license.</a:t>
            </a:r>
          </a:p>
          <a:p>
            <a:r>
              <a:rPr lang="en-US" dirty="0" smtClean="0"/>
              <a:t>Revise </a:t>
            </a:r>
            <a:r>
              <a:rPr lang="en-US" dirty="0" smtClean="0">
                <a:solidFill>
                  <a:srgbClr val="FF0000"/>
                </a:solidFill>
              </a:rPr>
              <a:t>Copyright law 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Can a task force be setup to deal with streaming license?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1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We have the technologies.</a:t>
            </a:r>
          </a:p>
          <a:p>
            <a:endParaRPr lang="en-US" sz="2800" dirty="0" smtClean="0"/>
          </a:p>
          <a:p>
            <a:pPr marL="365760" lvl="1" indent="0">
              <a:buNone/>
            </a:pPr>
            <a:r>
              <a:rPr lang="en-US" sz="2600" dirty="0" smtClean="0"/>
              <a:t>and</a:t>
            </a:r>
          </a:p>
          <a:p>
            <a:pPr marL="68580" indent="0">
              <a:buNone/>
            </a:pPr>
            <a:endParaRPr lang="en-US" sz="2800" dirty="0" smtClean="0"/>
          </a:p>
          <a:p>
            <a:r>
              <a:rPr lang="en-US" sz="2800" b="1" dirty="0" smtClean="0"/>
              <a:t>We need streaming contents ..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0975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Apple TV</a:t>
            </a:r>
          </a:p>
          <a:p>
            <a:r>
              <a:rPr lang="en-US" dirty="0" smtClean="0"/>
              <a:t>Netflix</a:t>
            </a:r>
          </a:p>
          <a:p>
            <a:r>
              <a:rPr lang="en-US" dirty="0" err="1" smtClean="0"/>
              <a:t>Tivo</a:t>
            </a:r>
            <a:endParaRPr lang="en-US" dirty="0" smtClean="0"/>
          </a:p>
          <a:p>
            <a:r>
              <a:rPr lang="en-US" dirty="0" err="1" smtClean="0"/>
              <a:t>Vudu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[more…]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58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112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3011</TotalTime>
  <Words>390</Words>
  <Application>Microsoft Office PowerPoint</Application>
  <PresentationFormat>On-screen Show (4:3)</PresentationFormat>
  <Paragraphs>116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Austin</vt:lpstr>
      <vt:lpstr>Towards Next-Gen Media Library : </vt:lpstr>
      <vt:lpstr>PowerPoint Presentation</vt:lpstr>
      <vt:lpstr>Outline</vt:lpstr>
      <vt:lpstr>Searchable Subtitles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Streaming strategy</vt:lpstr>
      <vt:lpstr>E-video collection</vt:lpstr>
      <vt:lpstr>PowerPoint Presentation</vt:lpstr>
      <vt:lpstr>PowerPoint Presentation</vt:lpstr>
      <vt:lpstr>Commercial Contents?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Music Online</vt:lpstr>
      <vt:lpstr>PowerPoint Presentation</vt:lpstr>
      <vt:lpstr>PowerPoint Presentation</vt:lpstr>
      <vt:lpstr>Issues worth discussing</vt:lpstr>
      <vt:lpstr>So..</vt:lpstr>
      <vt:lpstr>Monitor List</vt:lpstr>
      <vt:lpstr>The End.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 Kam Ming</dc:creator>
  <cp:lastModifiedBy>KU Kam Ming</cp:lastModifiedBy>
  <cp:revision>20</cp:revision>
  <dcterms:created xsi:type="dcterms:W3CDTF">2012-05-28T01:33:55Z</dcterms:created>
  <dcterms:modified xsi:type="dcterms:W3CDTF">2012-05-30T03:45:47Z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